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65" r:id="rId2"/>
    <p:sldId id="256" r:id="rId3"/>
    <p:sldId id="257" r:id="rId4"/>
    <p:sldId id="258" r:id="rId5"/>
    <p:sldId id="259" r:id="rId6"/>
    <p:sldId id="260" r:id="rId7"/>
    <p:sldId id="261" r:id="rId8"/>
    <p:sldId id="262" r:id="rId9"/>
    <p:sldId id="264" r:id="rId10"/>
    <p:sldId id="263" r:id="rId11"/>
    <p:sldId id="266"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66" autoAdjust="0"/>
  </p:normalViewPr>
  <p:slideViewPr>
    <p:cSldViewPr>
      <p:cViewPr varScale="1">
        <p:scale>
          <a:sx n="48" d="100"/>
          <a:sy n="48" d="100"/>
        </p:scale>
        <p:origin x="-1146"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2674F2-3E46-4BA0-8938-3F51AD6CBD21}"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55B4DA7-98DE-46AC-9473-F1C1E59F78D4}" type="slidenum">
              <a:rPr lang="en-US" smtClean="0"/>
              <a:t>‹#›</a:t>
            </a:fld>
            <a:endParaRPr lang="en-US"/>
          </a:p>
        </p:txBody>
      </p:sp>
    </p:spTree>
    <p:extLst>
      <p:ext uri="{BB962C8B-B14F-4D97-AF65-F5344CB8AC3E}">
        <p14:creationId xmlns:p14="http://schemas.microsoft.com/office/powerpoint/2010/main" val="13378662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A55B4DA7-98DE-46AC-9473-F1C1E59F78D4}" type="slidenum">
              <a:rPr lang="en-US" smtClean="0"/>
              <a:t>8</a:t>
            </a:fld>
            <a:endParaRPr lang="en-US"/>
          </a:p>
        </p:txBody>
      </p:sp>
    </p:spTree>
    <p:extLst>
      <p:ext uri="{BB962C8B-B14F-4D97-AF65-F5344CB8AC3E}">
        <p14:creationId xmlns:p14="http://schemas.microsoft.com/office/powerpoint/2010/main" val="37544109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B8A4E7-D4D4-4181-BDD5-C40E7E11525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13073110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B8A4E7-D4D4-4181-BDD5-C40E7E11525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33227597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B8A4E7-D4D4-4181-BDD5-C40E7E11525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22945857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B8A4E7-D4D4-4181-BDD5-C40E7E11525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3020599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B8A4E7-D4D4-4181-BDD5-C40E7E115250}"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2171165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B8A4E7-D4D4-4181-BDD5-C40E7E115250}"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970343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B8A4E7-D4D4-4181-BDD5-C40E7E115250}"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29741047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B8A4E7-D4D4-4181-BDD5-C40E7E115250}"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20668227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B8A4E7-D4D4-4181-BDD5-C40E7E115250}"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13251286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B8A4E7-D4D4-4181-BDD5-C40E7E115250}"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20487971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B8A4E7-D4D4-4181-BDD5-C40E7E115250}"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3730461-871D-4B3E-95E3-0E7C6FC0169D}" type="slidenum">
              <a:rPr lang="en-US" smtClean="0"/>
              <a:t>‹#›</a:t>
            </a:fld>
            <a:endParaRPr lang="en-US"/>
          </a:p>
        </p:txBody>
      </p:sp>
    </p:spTree>
    <p:extLst>
      <p:ext uri="{BB962C8B-B14F-4D97-AF65-F5344CB8AC3E}">
        <p14:creationId xmlns:p14="http://schemas.microsoft.com/office/powerpoint/2010/main" val="36954396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00000"/>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B8A4E7-D4D4-4181-BDD5-C40E7E115250}" type="datetimeFigureOut">
              <a:rPr lang="en-US" smtClean="0"/>
              <a:t>5/3/2013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730461-871D-4B3E-95E3-0E7C6FC0169D}" type="slidenum">
              <a:rPr lang="en-US" smtClean="0"/>
              <a:t>‹#›</a:t>
            </a:fld>
            <a:endParaRPr lang="en-US"/>
          </a:p>
        </p:txBody>
      </p:sp>
    </p:spTree>
    <p:extLst>
      <p:ext uri="{BB962C8B-B14F-4D97-AF65-F5344CB8AC3E}">
        <p14:creationId xmlns:p14="http://schemas.microsoft.com/office/powerpoint/2010/main" val="142992222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hyperlink" Target="http://en.wikipedia.org/wiki/Earth's_magnetic_field" TargetMode="External"/><Relationship Id="rId3" Type="http://schemas.openxmlformats.org/officeDocument/2006/relationships/hyperlink" Target="http://en.wikipedia.org/wiki/Arctic" TargetMode="External"/><Relationship Id="rId7" Type="http://schemas.openxmlformats.org/officeDocument/2006/relationships/hyperlink" Target="http://en.wikipedia.org/wiki/Solar_wind" TargetMode="External"/><Relationship Id="rId2" Type="http://schemas.openxmlformats.org/officeDocument/2006/relationships/image" Target="../media/image1.jpg"/><Relationship Id="rId1" Type="http://schemas.openxmlformats.org/officeDocument/2006/relationships/slideLayout" Target="../slideLayouts/slideLayout1.xml"/><Relationship Id="rId6" Type="http://schemas.openxmlformats.org/officeDocument/2006/relationships/hyperlink" Target="http://en.wikipedia.org/wiki/Magnetosphere" TargetMode="External"/><Relationship Id="rId11" Type="http://schemas.openxmlformats.org/officeDocument/2006/relationships/hyperlink" Target="http://en.wikipedia.org/wiki/Geomagnetic_storm" TargetMode="External"/><Relationship Id="rId5" Type="http://schemas.openxmlformats.org/officeDocument/2006/relationships/hyperlink" Target="http://en.wikipedia.org/wiki/Thermosphere" TargetMode="External"/><Relationship Id="rId10" Type="http://schemas.openxmlformats.org/officeDocument/2006/relationships/hyperlink" Target="#cite_note-feldstein86-2"/><Relationship Id="rId4" Type="http://schemas.openxmlformats.org/officeDocument/2006/relationships/hyperlink" Target="http://en.wikipedia.org/wiki/Antarctic" TargetMode="External"/><Relationship Id="rId9" Type="http://schemas.openxmlformats.org/officeDocument/2006/relationships/hyperlink" Target="#cite_note-feldstein63-1"/></Relationships>
</file>

<file path=ppt/slides/_rels/slide3.xml.rels><?xml version="1.0" encoding="UTF-8" standalone="yes"?>
<Relationships xmlns="http://schemas.openxmlformats.org/package/2006/relationships"><Relationship Id="rId3" Type="http://schemas.openxmlformats.org/officeDocument/2006/relationships/hyperlink" Target="http://weather.about.com/od/o/g/oxygen.htm" TargetMode="External"/><Relationship Id="rId2" Type="http://schemas.openxmlformats.org/officeDocument/2006/relationships/image" Target="../media/image1.jpg"/><Relationship Id="rId1" Type="http://schemas.openxmlformats.org/officeDocument/2006/relationships/slideLayout" Target="../slideLayouts/slideLayout1.xml"/><Relationship Id="rId4" Type="http://schemas.openxmlformats.org/officeDocument/2006/relationships/hyperlink" Target="http://weather.about.com/od/n/g/nitrogen.htm" TargetMode="External"/></Relationships>
</file>

<file path=ppt/slides/_rels/slide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8600" y="0"/>
            <a:ext cx="9753600" cy="6858000"/>
          </a:xfrm>
          <a:prstGeom prst="rect">
            <a:avLst/>
          </a:prstGeom>
        </p:spPr>
      </p:pic>
      <p:sp>
        <p:nvSpPr>
          <p:cNvPr id="2" name="TextBox 1"/>
          <p:cNvSpPr txBox="1"/>
          <p:nvPr/>
        </p:nvSpPr>
        <p:spPr>
          <a:xfrm>
            <a:off x="1366630" y="628614"/>
            <a:ext cx="6324600" cy="707886"/>
          </a:xfrm>
          <a:prstGeom prst="rect">
            <a:avLst/>
          </a:prstGeom>
          <a:noFill/>
        </p:spPr>
        <p:txBody>
          <a:bodyPr wrap="square" rtlCol="0">
            <a:spAutoFit/>
          </a:bodyPr>
          <a:lstStyle/>
          <a:p>
            <a:r>
              <a:rPr lang="en-US" sz="4000" dirty="0" smtClean="0">
                <a:solidFill>
                  <a:schemeClr val="bg1"/>
                </a:solidFill>
              </a:rPr>
              <a:t>Weather phenomena project</a:t>
            </a:r>
            <a:endParaRPr lang="en-US" sz="4000" dirty="0">
              <a:solidFill>
                <a:schemeClr val="bg1"/>
              </a:solidFill>
            </a:endParaRPr>
          </a:p>
        </p:txBody>
      </p:sp>
      <p:sp>
        <p:nvSpPr>
          <p:cNvPr id="3" name="TextBox 2"/>
          <p:cNvSpPr txBox="1"/>
          <p:nvPr/>
        </p:nvSpPr>
        <p:spPr>
          <a:xfrm>
            <a:off x="1333500" y="1295399"/>
            <a:ext cx="2900570" cy="830997"/>
          </a:xfrm>
          <a:prstGeom prst="rect">
            <a:avLst/>
          </a:prstGeom>
          <a:noFill/>
        </p:spPr>
        <p:txBody>
          <a:bodyPr wrap="square" rtlCol="0">
            <a:spAutoFit/>
          </a:bodyPr>
          <a:lstStyle/>
          <a:p>
            <a:r>
              <a:rPr lang="en-US" sz="4800" dirty="0" smtClean="0">
                <a:solidFill>
                  <a:schemeClr val="bg1"/>
                </a:solidFill>
              </a:rPr>
              <a:t>Science</a:t>
            </a:r>
            <a:endParaRPr lang="en-US" sz="4800" dirty="0">
              <a:solidFill>
                <a:schemeClr val="bg1"/>
              </a:solidFill>
            </a:endParaRPr>
          </a:p>
        </p:txBody>
      </p:sp>
      <p:sp>
        <p:nvSpPr>
          <p:cNvPr id="4" name="TextBox 3"/>
          <p:cNvSpPr txBox="1"/>
          <p:nvPr/>
        </p:nvSpPr>
        <p:spPr>
          <a:xfrm>
            <a:off x="3605419" y="1336500"/>
            <a:ext cx="2900570" cy="830997"/>
          </a:xfrm>
          <a:prstGeom prst="rect">
            <a:avLst/>
          </a:prstGeom>
          <a:noFill/>
        </p:spPr>
        <p:txBody>
          <a:bodyPr wrap="square" rtlCol="0">
            <a:spAutoFit/>
          </a:bodyPr>
          <a:lstStyle/>
          <a:p>
            <a:r>
              <a:rPr lang="en-US" sz="4800" dirty="0" smtClean="0">
                <a:solidFill>
                  <a:schemeClr val="bg1"/>
                </a:solidFill>
              </a:rPr>
              <a:t>Shepard</a:t>
            </a:r>
            <a:endParaRPr lang="en-US" sz="4800" dirty="0">
              <a:solidFill>
                <a:schemeClr val="bg1"/>
              </a:solidFill>
            </a:endParaRPr>
          </a:p>
        </p:txBody>
      </p:sp>
      <p:sp>
        <p:nvSpPr>
          <p:cNvPr id="6" name="TextBox 5"/>
          <p:cNvSpPr txBox="1"/>
          <p:nvPr/>
        </p:nvSpPr>
        <p:spPr>
          <a:xfrm>
            <a:off x="26504" y="6172200"/>
            <a:ext cx="5029200" cy="369332"/>
          </a:xfrm>
          <a:prstGeom prst="rect">
            <a:avLst/>
          </a:prstGeom>
          <a:noFill/>
        </p:spPr>
        <p:txBody>
          <a:bodyPr wrap="square" rtlCol="0">
            <a:spAutoFit/>
          </a:bodyPr>
          <a:lstStyle/>
          <a:p>
            <a:r>
              <a:rPr lang="en-US" dirty="0" smtClean="0">
                <a:solidFill>
                  <a:schemeClr val="bg1"/>
                </a:solidFill>
              </a:rPr>
              <a:t>By Hayden Moody</a:t>
            </a:r>
            <a:endParaRPr lang="en-US" dirty="0">
              <a:solidFill>
                <a:schemeClr val="bg1"/>
              </a:solidFill>
            </a:endParaRPr>
          </a:p>
        </p:txBody>
      </p:sp>
    </p:spTree>
    <p:extLst>
      <p:ext uri="{BB962C8B-B14F-4D97-AF65-F5344CB8AC3E}">
        <p14:creationId xmlns:p14="http://schemas.microsoft.com/office/powerpoint/2010/main" val="111561097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2200" y="6400800"/>
            <a:ext cx="5181600" cy="369332"/>
          </a:xfrm>
          <a:prstGeom prst="rect">
            <a:avLst/>
          </a:prstGeom>
          <a:noFill/>
        </p:spPr>
        <p:txBody>
          <a:bodyPr wrap="square" rtlCol="0">
            <a:spAutoFit/>
          </a:bodyPr>
          <a:lstStyle/>
          <a:p>
            <a:r>
              <a:rPr lang="en-US" dirty="0" smtClean="0">
                <a:effectLst/>
              </a:rPr>
              <a:t>© Copyright 2013 IBT Media Inc. All Rights Reserved</a:t>
            </a:r>
            <a:endParaRPr lang="en-US" dirty="0"/>
          </a:p>
        </p:txBody>
      </p:sp>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099048"/>
          </a:xfrm>
          <a:prstGeom prst="rect">
            <a:avLst/>
          </a:prstGeom>
        </p:spPr>
      </p:pic>
    </p:spTree>
    <p:extLst>
      <p:ext uri="{BB962C8B-B14F-4D97-AF65-F5344CB8AC3E}">
        <p14:creationId xmlns:p14="http://schemas.microsoft.com/office/powerpoint/2010/main" val="213570013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8000"/>
          </a:xfrm>
        </p:spPr>
      </p:pic>
      <p:sp>
        <p:nvSpPr>
          <p:cNvPr id="2" name="Title 1"/>
          <p:cNvSpPr>
            <a:spLocks noGrp="1"/>
          </p:cNvSpPr>
          <p:nvPr>
            <p:ph type="title"/>
          </p:nvPr>
        </p:nvSpPr>
        <p:spPr/>
        <p:txBody>
          <a:bodyPr>
            <a:normAutofit fontScale="90000"/>
          </a:bodyPr>
          <a:lstStyle/>
          <a:p>
            <a:r>
              <a:rPr lang="en-US" dirty="0" err="1" smtClean="0">
                <a:solidFill>
                  <a:schemeClr val="bg1"/>
                </a:solidFill>
              </a:rPr>
              <a:t>Camo</a:t>
            </a:r>
            <a:r>
              <a:rPr lang="en-US" dirty="0" smtClean="0">
                <a:solidFill>
                  <a:schemeClr val="bg1"/>
                </a:solidFill>
              </a:rPr>
              <a:t> copyright </a:t>
            </a:r>
            <a:r>
              <a:rPr lang="en-US" dirty="0">
                <a:solidFill>
                  <a:schemeClr val="bg1"/>
                </a:solidFill>
              </a:rPr>
              <a:t>© 05/03/2013 123RF Limited 2006-2013</a:t>
            </a:r>
            <a:r>
              <a:rPr lang="en-US" dirty="0"/>
              <a:t>.</a:t>
            </a:r>
          </a:p>
        </p:txBody>
      </p:sp>
    </p:spTree>
    <p:extLst>
      <p:ext uri="{BB962C8B-B14F-4D97-AF65-F5344CB8AC3E}">
        <p14:creationId xmlns:p14="http://schemas.microsoft.com/office/powerpoint/2010/main" val="191293412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762000" y="381000"/>
            <a:ext cx="7772400" cy="1543050"/>
          </a:xfrm>
        </p:spPr>
        <p:txBody>
          <a:bodyPr/>
          <a:lstStyle/>
          <a:p>
            <a:r>
              <a:rPr lang="en-US" dirty="0" smtClean="0">
                <a:solidFill>
                  <a:schemeClr val="bg1"/>
                </a:solidFill>
              </a:rPr>
              <a:t>What are Auroras</a:t>
            </a:r>
            <a:endParaRPr lang="en-US" dirty="0">
              <a:solidFill>
                <a:schemeClr val="bg1"/>
              </a:solidFill>
            </a:endParaRPr>
          </a:p>
        </p:txBody>
      </p:sp>
      <p:sp>
        <p:nvSpPr>
          <p:cNvPr id="3" name="Subtitle 2"/>
          <p:cNvSpPr>
            <a:spLocks noGrp="1"/>
          </p:cNvSpPr>
          <p:nvPr>
            <p:ph type="subTitle" idx="1"/>
          </p:nvPr>
        </p:nvSpPr>
        <p:spPr>
          <a:xfrm>
            <a:off x="914400" y="1905000"/>
            <a:ext cx="7315200" cy="4191000"/>
          </a:xfrm>
        </p:spPr>
        <p:txBody>
          <a:bodyPr>
            <a:noAutofit/>
          </a:bodyPr>
          <a:lstStyle/>
          <a:p>
            <a:r>
              <a:rPr lang="en-US" sz="2400" dirty="0" smtClean="0">
                <a:solidFill>
                  <a:schemeClr val="bg1"/>
                </a:solidFill>
              </a:rPr>
              <a:t>Auroras are a</a:t>
            </a:r>
            <a:r>
              <a:rPr lang="en-US" sz="2400" dirty="0" smtClean="0">
                <a:solidFill>
                  <a:schemeClr val="bg1"/>
                </a:solidFill>
                <a:effectLst/>
              </a:rPr>
              <a:t> natural light display in the sky particularly in the high latitude (</a:t>
            </a:r>
            <a:r>
              <a:rPr lang="en-US" sz="2400" dirty="0" smtClean="0">
                <a:solidFill>
                  <a:schemeClr val="bg1"/>
                </a:solidFill>
                <a:effectLst/>
                <a:hlinkClick r:id="rId3" tooltip="Arctic"/>
              </a:rPr>
              <a:t>Arctic</a:t>
            </a:r>
            <a:r>
              <a:rPr lang="en-US" sz="2400" dirty="0" smtClean="0">
                <a:solidFill>
                  <a:schemeClr val="bg1"/>
                </a:solidFill>
                <a:effectLst/>
              </a:rPr>
              <a:t> and </a:t>
            </a:r>
            <a:r>
              <a:rPr lang="en-US" sz="2400" dirty="0" smtClean="0">
                <a:solidFill>
                  <a:schemeClr val="bg1"/>
                </a:solidFill>
                <a:effectLst/>
                <a:hlinkClick r:id="rId4" tooltip="Antarctic"/>
              </a:rPr>
              <a:t>Antarctic</a:t>
            </a:r>
            <a:r>
              <a:rPr lang="en-US" sz="2400" dirty="0" smtClean="0">
                <a:solidFill>
                  <a:schemeClr val="bg1"/>
                </a:solidFill>
                <a:effectLst/>
              </a:rPr>
              <a:t>) regions, caused by the collision of energetic charged particles with atoms in the high altitude atmosphere (</a:t>
            </a:r>
            <a:r>
              <a:rPr lang="en-US" sz="2400" dirty="0" smtClean="0">
                <a:solidFill>
                  <a:schemeClr val="bg1"/>
                </a:solidFill>
                <a:effectLst/>
                <a:hlinkClick r:id="rId5" tooltip="Thermosphere"/>
              </a:rPr>
              <a:t>thermosphere</a:t>
            </a:r>
            <a:r>
              <a:rPr lang="en-US" sz="2400" dirty="0" smtClean="0">
                <a:solidFill>
                  <a:schemeClr val="bg1"/>
                </a:solidFill>
                <a:effectLst/>
              </a:rPr>
              <a:t>). The charged particles originate in the </a:t>
            </a:r>
            <a:r>
              <a:rPr lang="en-US" sz="2400" dirty="0" smtClean="0">
                <a:solidFill>
                  <a:schemeClr val="bg1"/>
                </a:solidFill>
                <a:effectLst/>
                <a:hlinkClick r:id="rId6" tooltip="Magnetosphere"/>
              </a:rPr>
              <a:t>magnetosphere</a:t>
            </a:r>
            <a:r>
              <a:rPr lang="en-US" sz="2400" dirty="0" smtClean="0">
                <a:solidFill>
                  <a:schemeClr val="bg1"/>
                </a:solidFill>
                <a:effectLst/>
              </a:rPr>
              <a:t> and </a:t>
            </a:r>
            <a:r>
              <a:rPr lang="en-US" sz="2400" dirty="0" smtClean="0">
                <a:solidFill>
                  <a:schemeClr val="bg1"/>
                </a:solidFill>
                <a:effectLst/>
                <a:hlinkClick r:id="rId7" tooltip="Solar wind"/>
              </a:rPr>
              <a:t>solar wind</a:t>
            </a:r>
            <a:r>
              <a:rPr lang="en-US" sz="2400" dirty="0" smtClean="0">
                <a:solidFill>
                  <a:schemeClr val="bg1"/>
                </a:solidFill>
                <a:effectLst/>
              </a:rPr>
              <a:t> and, on Earth, are directed by the </a:t>
            </a:r>
            <a:r>
              <a:rPr lang="en-US" sz="2400" dirty="0" smtClean="0">
                <a:solidFill>
                  <a:schemeClr val="bg1"/>
                </a:solidFill>
                <a:effectLst/>
                <a:hlinkClick r:id="rId8" tooltip="Earth's magnetic field"/>
              </a:rPr>
              <a:t>Earth's magnetic field</a:t>
            </a:r>
            <a:r>
              <a:rPr lang="en-US" sz="2400" dirty="0" smtClean="0">
                <a:solidFill>
                  <a:schemeClr val="bg1"/>
                </a:solidFill>
                <a:effectLst/>
              </a:rPr>
              <a:t> into the atmosphere. Most aurorae occur in a band known as the </a:t>
            </a:r>
            <a:r>
              <a:rPr lang="en-US" sz="2400" i="1" dirty="0" err="1" smtClean="0">
                <a:solidFill>
                  <a:schemeClr val="bg1"/>
                </a:solidFill>
                <a:effectLst/>
              </a:rPr>
              <a:t>auroral</a:t>
            </a:r>
            <a:r>
              <a:rPr lang="en-US" sz="2400" i="1" dirty="0" smtClean="0">
                <a:solidFill>
                  <a:schemeClr val="bg1"/>
                </a:solidFill>
                <a:effectLst/>
              </a:rPr>
              <a:t> zone</a:t>
            </a:r>
            <a:r>
              <a:rPr lang="en-US" sz="2400" dirty="0" smtClean="0">
                <a:solidFill>
                  <a:schemeClr val="bg1"/>
                </a:solidFill>
                <a:effectLst/>
              </a:rPr>
              <a:t>,</a:t>
            </a:r>
            <a:r>
              <a:rPr lang="en-US" sz="2400" baseline="30000" dirty="0" smtClean="0">
                <a:solidFill>
                  <a:schemeClr val="bg1"/>
                </a:solidFill>
                <a:effectLst/>
                <a:hlinkClick r:id="rId9"/>
              </a:rPr>
              <a:t>[1]</a:t>
            </a:r>
            <a:r>
              <a:rPr lang="en-US" sz="2400" baseline="30000" dirty="0" smtClean="0">
                <a:solidFill>
                  <a:schemeClr val="bg1"/>
                </a:solidFill>
                <a:effectLst/>
                <a:hlinkClick r:id="rId10"/>
              </a:rPr>
              <a:t>[2]</a:t>
            </a:r>
            <a:r>
              <a:rPr lang="en-US" sz="2400" dirty="0" smtClean="0">
                <a:solidFill>
                  <a:schemeClr val="bg1"/>
                </a:solidFill>
                <a:effectLst/>
              </a:rPr>
              <a:t> which is typically 3° to 6° in latitudinal extent and at all local times or longitudes. The </a:t>
            </a:r>
            <a:r>
              <a:rPr lang="en-US" sz="2400" dirty="0" err="1" smtClean="0">
                <a:solidFill>
                  <a:schemeClr val="bg1"/>
                </a:solidFill>
                <a:effectLst/>
              </a:rPr>
              <a:t>auroral</a:t>
            </a:r>
            <a:r>
              <a:rPr lang="en-US" sz="2400" dirty="0" smtClean="0">
                <a:solidFill>
                  <a:schemeClr val="bg1"/>
                </a:solidFill>
                <a:effectLst/>
              </a:rPr>
              <a:t> zone is typically 10° to 20° from the magnetic pole defined by the axis of the Earth's magnetic dipole. During a </a:t>
            </a:r>
            <a:r>
              <a:rPr lang="en-US" sz="2400" dirty="0" smtClean="0">
                <a:solidFill>
                  <a:schemeClr val="bg1"/>
                </a:solidFill>
                <a:effectLst/>
                <a:hlinkClick r:id="rId11" tooltip="Geomagnetic storm"/>
              </a:rPr>
              <a:t>geomagnetic storm</a:t>
            </a:r>
            <a:r>
              <a:rPr lang="en-US" sz="2400" dirty="0" smtClean="0">
                <a:solidFill>
                  <a:schemeClr val="bg1"/>
                </a:solidFill>
                <a:effectLst/>
              </a:rPr>
              <a:t>, the </a:t>
            </a:r>
            <a:r>
              <a:rPr lang="en-US" sz="2400" dirty="0" err="1" smtClean="0">
                <a:solidFill>
                  <a:schemeClr val="bg1"/>
                </a:solidFill>
                <a:effectLst/>
              </a:rPr>
              <a:t>auroral</a:t>
            </a:r>
            <a:r>
              <a:rPr lang="en-US" sz="2400" dirty="0" smtClean="0">
                <a:solidFill>
                  <a:schemeClr val="bg1"/>
                </a:solidFill>
                <a:effectLst/>
              </a:rPr>
              <a:t> zone expands to lower latitudes.</a:t>
            </a:r>
          </a:p>
          <a:p>
            <a:endParaRPr lang="en-US" sz="2400" dirty="0">
              <a:solidFill>
                <a:schemeClr val="bg1"/>
              </a:solidFill>
            </a:endParaRPr>
          </a:p>
        </p:txBody>
      </p:sp>
    </p:spTree>
    <p:extLst>
      <p:ext uri="{BB962C8B-B14F-4D97-AF65-F5344CB8AC3E}">
        <p14:creationId xmlns:p14="http://schemas.microsoft.com/office/powerpoint/2010/main" val="160952695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685800" y="304800"/>
            <a:ext cx="7772400" cy="1470025"/>
          </a:xfrm>
        </p:spPr>
        <p:txBody>
          <a:bodyPr/>
          <a:lstStyle/>
          <a:p>
            <a:r>
              <a:rPr lang="en-US" dirty="0" smtClean="0">
                <a:solidFill>
                  <a:schemeClr val="bg1"/>
                </a:solidFill>
              </a:rPr>
              <a:t>What Conditions cause Auroras</a:t>
            </a:r>
            <a:endParaRPr lang="en-US" dirty="0">
              <a:solidFill>
                <a:schemeClr val="bg1"/>
              </a:solidFill>
            </a:endParaRPr>
          </a:p>
        </p:txBody>
      </p:sp>
      <p:sp>
        <p:nvSpPr>
          <p:cNvPr id="3" name="Subtitle 2"/>
          <p:cNvSpPr>
            <a:spLocks noGrp="1"/>
          </p:cNvSpPr>
          <p:nvPr>
            <p:ph type="subTitle" idx="1"/>
          </p:nvPr>
        </p:nvSpPr>
        <p:spPr>
          <a:xfrm>
            <a:off x="457200" y="2057400"/>
            <a:ext cx="8305800" cy="4267200"/>
          </a:xfrm>
        </p:spPr>
        <p:txBody>
          <a:bodyPr>
            <a:normAutofit fontScale="92500" lnSpcReduction="20000"/>
          </a:bodyPr>
          <a:lstStyle/>
          <a:p>
            <a:r>
              <a:rPr lang="en-US" dirty="0" smtClean="0">
                <a:solidFill>
                  <a:schemeClr val="bg1"/>
                </a:solidFill>
                <a:effectLst/>
              </a:rPr>
              <a:t>Auroras are caused by the bombardment of solar electrons on </a:t>
            </a:r>
            <a:r>
              <a:rPr lang="en-US" dirty="0" smtClean="0">
                <a:solidFill>
                  <a:schemeClr val="bg1"/>
                </a:solidFill>
                <a:effectLst/>
                <a:hlinkClick r:id="rId3"/>
              </a:rPr>
              <a:t>oxygen</a:t>
            </a:r>
            <a:r>
              <a:rPr lang="en-US" dirty="0" smtClean="0">
                <a:solidFill>
                  <a:schemeClr val="bg1"/>
                </a:solidFill>
                <a:effectLst/>
              </a:rPr>
              <a:t> and </a:t>
            </a:r>
            <a:r>
              <a:rPr lang="en-US" dirty="0" smtClean="0">
                <a:solidFill>
                  <a:schemeClr val="bg1"/>
                </a:solidFill>
                <a:effectLst/>
                <a:hlinkClick r:id="rId4"/>
              </a:rPr>
              <a:t>nitrogen</a:t>
            </a:r>
            <a:r>
              <a:rPr lang="en-US" dirty="0" smtClean="0">
                <a:solidFill>
                  <a:schemeClr val="bg1"/>
                </a:solidFill>
                <a:effectLst/>
              </a:rPr>
              <a:t> atoms. The electrons literally excite the oxygen and nitrogen atoms high in the atmosphere to create the beautiful light show we know as an aurora. </a:t>
            </a:r>
            <a:r>
              <a:rPr lang="en-US" b="1" dirty="0" smtClean="0">
                <a:solidFill>
                  <a:schemeClr val="bg1"/>
                </a:solidFill>
                <a:effectLst/>
              </a:rPr>
              <a:t>Auroras Are Like Neon Lights</a:t>
            </a:r>
            <a:r>
              <a:rPr lang="en-US" dirty="0" smtClean="0">
                <a:solidFill>
                  <a:schemeClr val="bg1"/>
                </a:solidFill>
                <a:effectLst/>
              </a:rPr>
              <a:t> Neon lights work by exciting gases inside of a tube with electricity. The resulting colors that you see are a result of the different gases used to make neon lights. In an aurora, the neon colors you see are the different wavelengths of light from gases high in the atmosphere</a:t>
            </a:r>
            <a:r>
              <a:rPr lang="en-US" dirty="0" smtClean="0">
                <a:effectLst/>
              </a:rPr>
              <a:t>. </a:t>
            </a:r>
          </a:p>
          <a:p>
            <a:endParaRPr lang="en-US" dirty="0"/>
          </a:p>
        </p:txBody>
      </p:sp>
    </p:spTree>
    <p:extLst>
      <p:ext uri="{BB962C8B-B14F-4D97-AF65-F5344CB8AC3E}">
        <p14:creationId xmlns:p14="http://schemas.microsoft.com/office/powerpoint/2010/main" val="14920833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ctrTitle"/>
          </p:nvPr>
        </p:nvSpPr>
        <p:spPr>
          <a:xfrm>
            <a:off x="838200" y="152400"/>
            <a:ext cx="7772400" cy="1470025"/>
          </a:xfrm>
        </p:spPr>
        <p:txBody>
          <a:bodyPr/>
          <a:lstStyle/>
          <a:p>
            <a:r>
              <a:rPr lang="en-US" dirty="0" smtClean="0">
                <a:solidFill>
                  <a:schemeClr val="bg1"/>
                </a:solidFill>
              </a:rPr>
              <a:t>How long does a Auroras typically last</a:t>
            </a:r>
            <a:endParaRPr lang="en-US" dirty="0">
              <a:solidFill>
                <a:schemeClr val="bg1"/>
              </a:solidFill>
            </a:endParaRPr>
          </a:p>
        </p:txBody>
      </p:sp>
      <p:sp>
        <p:nvSpPr>
          <p:cNvPr id="3" name="Subtitle 2"/>
          <p:cNvSpPr>
            <a:spLocks noGrp="1"/>
          </p:cNvSpPr>
          <p:nvPr>
            <p:ph type="subTitle" idx="1"/>
          </p:nvPr>
        </p:nvSpPr>
        <p:spPr>
          <a:xfrm>
            <a:off x="304800" y="2209800"/>
            <a:ext cx="8458200" cy="4419600"/>
          </a:xfrm>
        </p:spPr>
        <p:txBody>
          <a:bodyPr/>
          <a:lstStyle/>
          <a:p>
            <a:r>
              <a:rPr lang="en-US" dirty="0" smtClean="0">
                <a:solidFill>
                  <a:schemeClr val="bg1"/>
                </a:solidFill>
              </a:rPr>
              <a:t>Usually about 1 hour to 2 hours. A very faint Aurora lasts only a few minutes. Some auroras which are very strong, a.k.a. "aurora storms" last for days, fading away and returning.  It all depends on our sun's activity.</a:t>
            </a:r>
          </a:p>
          <a:p>
            <a:endParaRPr lang="en-US" dirty="0"/>
          </a:p>
        </p:txBody>
      </p:sp>
    </p:spTree>
    <p:extLst>
      <p:ext uri="{BB962C8B-B14F-4D97-AF65-F5344CB8AC3E}">
        <p14:creationId xmlns:p14="http://schemas.microsoft.com/office/powerpoint/2010/main" val="1244959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a:xfrm>
            <a:off x="609600" y="0"/>
            <a:ext cx="8229600" cy="1143000"/>
          </a:xfrm>
        </p:spPr>
        <p:txBody>
          <a:bodyPr>
            <a:normAutofit fontScale="90000"/>
          </a:bodyPr>
          <a:lstStyle/>
          <a:p>
            <a:r>
              <a:rPr lang="en-US" dirty="0" smtClean="0"/>
              <a:t/>
            </a:r>
            <a:br>
              <a:rPr lang="en-US" dirty="0" smtClean="0"/>
            </a:br>
            <a:r>
              <a:rPr lang="en-US" dirty="0" smtClean="0">
                <a:solidFill>
                  <a:schemeClr val="bg1"/>
                </a:solidFill>
              </a:rPr>
              <a:t>When does this Phenomenon happen</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It is caused by the showers of particles spraying out of the sun and captured by the magnetic field of the earth. So it is not actually on a regular schedule, and actually is happening constantly, but is best seen at night. The brightness and extent is determined by how charged the particles are. </a:t>
            </a:r>
            <a:r>
              <a:rPr lang="en-US" dirty="0" smtClean="0"/>
              <a:t/>
            </a:r>
            <a:br>
              <a:rPr lang="en-US" dirty="0" smtClean="0"/>
            </a:br>
            <a:r>
              <a:rPr lang="en-US" dirty="0" smtClean="0"/>
              <a:t/>
            </a:r>
            <a:br>
              <a:rPr lang="en-US" dirty="0" smtClean="0"/>
            </a:br>
            <a:endParaRPr lang="en-US" dirty="0"/>
          </a:p>
        </p:txBody>
      </p:sp>
    </p:spTree>
    <p:extLst>
      <p:ext uri="{BB962C8B-B14F-4D97-AF65-F5344CB8AC3E}">
        <p14:creationId xmlns:p14="http://schemas.microsoft.com/office/powerpoint/2010/main" val="380548369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fontScale="90000"/>
          </a:bodyPr>
          <a:lstStyle/>
          <a:p>
            <a:r>
              <a:rPr lang="en-US" dirty="0" smtClean="0">
                <a:solidFill>
                  <a:schemeClr val="bg1"/>
                </a:solidFill>
              </a:rPr>
              <a:t>What kind of damage can a aurora cause if any</a:t>
            </a:r>
            <a:endParaRPr lang="en-US" dirty="0">
              <a:solidFill>
                <a:schemeClr val="bg1"/>
              </a:solidFill>
            </a:endParaRPr>
          </a:p>
        </p:txBody>
      </p:sp>
      <p:sp>
        <p:nvSpPr>
          <p:cNvPr id="3" name="Content Placeholder 2"/>
          <p:cNvSpPr>
            <a:spLocks noGrp="1"/>
          </p:cNvSpPr>
          <p:nvPr>
            <p:ph idx="1"/>
          </p:nvPr>
        </p:nvSpPr>
        <p:spPr/>
        <p:txBody>
          <a:bodyPr/>
          <a:lstStyle/>
          <a:p>
            <a:r>
              <a:rPr lang="en-US" dirty="0" smtClean="0">
                <a:solidFill>
                  <a:schemeClr val="bg1"/>
                </a:solidFill>
              </a:rPr>
              <a:t>An aurora is just lights in the sky, caused by geomagnetic activity at the poles. Auroras have disrupted telephone and telegraph messages, especially in the early days of the telephone. There are records from telegraph operators who were able to disconnect the batteries attached to their equipment and continue sending messages, powered by the electricity in the atmosphere.</a:t>
            </a:r>
          </a:p>
          <a:p>
            <a:endParaRPr lang="en-US" dirty="0"/>
          </a:p>
        </p:txBody>
      </p:sp>
    </p:spTree>
    <p:extLst>
      <p:ext uri="{BB962C8B-B14F-4D97-AF65-F5344CB8AC3E}">
        <p14:creationId xmlns:p14="http://schemas.microsoft.com/office/powerpoint/2010/main" val="158247577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2" name="Title 1"/>
          <p:cNvSpPr>
            <a:spLocks noGrp="1"/>
          </p:cNvSpPr>
          <p:nvPr>
            <p:ph type="title"/>
          </p:nvPr>
        </p:nvSpPr>
        <p:spPr/>
        <p:txBody>
          <a:bodyPr>
            <a:normAutofit/>
          </a:bodyPr>
          <a:lstStyle/>
          <a:p>
            <a:r>
              <a:rPr lang="en-US" dirty="0" smtClean="0">
                <a:solidFill>
                  <a:schemeClr val="bg1"/>
                </a:solidFill>
              </a:rPr>
              <a:t>Fun facts about aurora</a:t>
            </a:r>
            <a:endParaRPr lang="en-US" dirty="0">
              <a:solidFill>
                <a:schemeClr val="bg1"/>
              </a:solidFill>
            </a:endParaRPr>
          </a:p>
        </p:txBody>
      </p:sp>
      <p:sp>
        <p:nvSpPr>
          <p:cNvPr id="3" name="Content Placeholder 2"/>
          <p:cNvSpPr>
            <a:spLocks noGrp="1"/>
          </p:cNvSpPr>
          <p:nvPr>
            <p:ph idx="1"/>
          </p:nvPr>
        </p:nvSpPr>
        <p:spPr>
          <a:xfrm>
            <a:off x="457200" y="1600200"/>
            <a:ext cx="8229600" cy="5105400"/>
          </a:xfrm>
        </p:spPr>
        <p:txBody>
          <a:bodyPr/>
          <a:lstStyle/>
          <a:p>
            <a:r>
              <a:rPr lang="en-US" dirty="0">
                <a:solidFill>
                  <a:schemeClr val="bg1"/>
                </a:solidFill>
              </a:rPr>
              <a:t>The Cree call this phenomenon the "</a:t>
            </a:r>
            <a:r>
              <a:rPr lang="en-US" b="1" dirty="0">
                <a:solidFill>
                  <a:schemeClr val="bg1"/>
                </a:solidFill>
              </a:rPr>
              <a:t>Dance of the Spirits</a:t>
            </a:r>
            <a:r>
              <a:rPr lang="en-US" dirty="0">
                <a:solidFill>
                  <a:schemeClr val="bg1"/>
                </a:solidFill>
              </a:rPr>
              <a:t>". </a:t>
            </a:r>
            <a:endParaRPr lang="en-US" dirty="0" smtClean="0">
              <a:solidFill>
                <a:schemeClr val="bg1"/>
              </a:solidFill>
            </a:endParaRPr>
          </a:p>
          <a:p>
            <a:r>
              <a:rPr lang="en-US" dirty="0">
                <a:solidFill>
                  <a:schemeClr val="bg1"/>
                </a:solidFill>
              </a:rPr>
              <a:t>In northern latitudes, the effect is known as the </a:t>
            </a:r>
            <a:r>
              <a:rPr lang="en-US" b="1" i="1" dirty="0">
                <a:solidFill>
                  <a:schemeClr val="bg1"/>
                </a:solidFill>
              </a:rPr>
              <a:t>aurora borealis</a:t>
            </a:r>
            <a:r>
              <a:rPr lang="en-US" dirty="0">
                <a:solidFill>
                  <a:schemeClr val="bg1"/>
                </a:solidFill>
              </a:rPr>
              <a:t> (or the </a:t>
            </a:r>
            <a:r>
              <a:rPr lang="en-US" b="1" dirty="0">
                <a:solidFill>
                  <a:schemeClr val="bg1"/>
                </a:solidFill>
              </a:rPr>
              <a:t>northern lights</a:t>
            </a:r>
            <a:r>
              <a:rPr lang="en-US" dirty="0">
                <a:solidFill>
                  <a:schemeClr val="bg1"/>
                </a:solidFill>
              </a:rPr>
              <a:t>), named after the Roman goddess of dawn, Aurora, and the Greek name for the north wind, Boreas, by Pierre </a:t>
            </a:r>
            <a:r>
              <a:rPr lang="en-US" dirty="0" err="1">
                <a:solidFill>
                  <a:schemeClr val="bg1"/>
                </a:solidFill>
              </a:rPr>
              <a:t>Gassendi</a:t>
            </a:r>
            <a:r>
              <a:rPr lang="en-US" dirty="0">
                <a:solidFill>
                  <a:schemeClr val="bg1"/>
                </a:solidFill>
              </a:rPr>
              <a:t> in 1621. </a:t>
            </a:r>
            <a:endParaRPr lang="en-US" dirty="0" smtClean="0">
              <a:solidFill>
                <a:schemeClr val="bg1"/>
              </a:solidFill>
            </a:endParaRPr>
          </a:p>
          <a:p>
            <a:r>
              <a:rPr lang="en-US" dirty="0">
                <a:solidFill>
                  <a:schemeClr val="bg1"/>
                </a:solidFill>
              </a:rPr>
              <a:t>in the Middle Ages, the auroras were commonly believed a sign from God</a:t>
            </a:r>
            <a:r>
              <a:rPr lang="en-US" dirty="0" smtClean="0">
                <a:solidFill>
                  <a:schemeClr val="bg1"/>
                </a:solidFill>
              </a:rPr>
              <a:t>.</a:t>
            </a:r>
            <a:endParaRPr lang="en-US" dirty="0">
              <a:solidFill>
                <a:schemeClr val="bg1"/>
              </a:solidFill>
            </a:endParaRPr>
          </a:p>
        </p:txBody>
      </p:sp>
    </p:spTree>
    <p:extLst>
      <p:ext uri="{BB962C8B-B14F-4D97-AF65-F5344CB8AC3E}">
        <p14:creationId xmlns:p14="http://schemas.microsoft.com/office/powerpoint/2010/main" val="16232203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600200" y="6443870"/>
            <a:ext cx="5867400" cy="369332"/>
          </a:xfrm>
          <a:prstGeom prst="rect">
            <a:avLst/>
          </a:prstGeom>
          <a:noFill/>
        </p:spPr>
        <p:txBody>
          <a:bodyPr wrap="square" rtlCol="0">
            <a:spAutoFit/>
          </a:bodyPr>
          <a:lstStyle/>
          <a:p>
            <a:r>
              <a:rPr lang="en-US" dirty="0" smtClean="0">
                <a:effectLst/>
              </a:rPr>
              <a:t>© Copyright 2013 IBT Media Inc. All Rights Reserved</a:t>
            </a:r>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74904"/>
            <a:ext cx="9144000" cy="6108192"/>
          </a:xfrm>
          <a:prstGeom prst="rect">
            <a:avLst/>
          </a:prstGeom>
        </p:spPr>
      </p:pic>
    </p:spTree>
    <p:extLst>
      <p:ext uri="{BB962C8B-B14F-4D97-AF65-F5344CB8AC3E}">
        <p14:creationId xmlns:p14="http://schemas.microsoft.com/office/powerpoint/2010/main" val="5738630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133600" y="6096000"/>
            <a:ext cx="5638800" cy="369332"/>
          </a:xfrm>
          <a:prstGeom prst="rect">
            <a:avLst/>
          </a:prstGeom>
          <a:noFill/>
        </p:spPr>
        <p:txBody>
          <a:bodyPr wrap="square" rtlCol="0">
            <a:spAutoFit/>
          </a:bodyPr>
          <a:lstStyle/>
          <a:p>
            <a:r>
              <a:rPr lang="en-US" dirty="0" smtClean="0">
                <a:effectLst/>
              </a:rPr>
              <a:t>© Copyright 2013 IBT Media Inc. All Rights Reserved</a:t>
            </a:r>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228600"/>
            <a:ext cx="9144000" cy="6099048"/>
          </a:xfrm>
          <a:prstGeom prst="rect">
            <a:avLst/>
          </a:prstGeom>
        </p:spPr>
      </p:pic>
    </p:spTree>
    <p:extLst>
      <p:ext uri="{BB962C8B-B14F-4D97-AF65-F5344CB8AC3E}">
        <p14:creationId xmlns:p14="http://schemas.microsoft.com/office/powerpoint/2010/main" val="166425524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114</TotalTime>
  <Words>531</Words>
  <Application>Microsoft Office PowerPoint</Application>
  <PresentationFormat>On-screen Show (4:3)</PresentationFormat>
  <Paragraphs>23</Paragraphs>
  <Slides>11</Slides>
  <Notes>1</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What are Auroras</vt:lpstr>
      <vt:lpstr>What Conditions cause Auroras</vt:lpstr>
      <vt:lpstr>How long does a Auroras typically last</vt:lpstr>
      <vt:lpstr> When does this Phenomenon happen</vt:lpstr>
      <vt:lpstr>What kind of damage can a aurora cause if any</vt:lpstr>
      <vt:lpstr>Fun facts about aurora</vt:lpstr>
      <vt:lpstr>PowerPoint Presentation</vt:lpstr>
      <vt:lpstr>PowerPoint Presentation</vt:lpstr>
      <vt:lpstr>PowerPoint Presentation</vt:lpstr>
      <vt:lpstr>Camo copyright © 05/03/2013 123RF Limited 2006-2013.</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are Auroras</dc:title>
  <dc:creator>Haywood County Schools</dc:creator>
  <cp:lastModifiedBy>Haywood County Schools</cp:lastModifiedBy>
  <cp:revision>11</cp:revision>
  <dcterms:created xsi:type="dcterms:W3CDTF">2013-05-02T12:08:03Z</dcterms:created>
  <dcterms:modified xsi:type="dcterms:W3CDTF">2013-05-03T12:39:24Z</dcterms:modified>
</cp:coreProperties>
</file>